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85" r:id="rId2"/>
    <p:sldId id="386" r:id="rId3"/>
    <p:sldId id="284" r:id="rId4"/>
    <p:sldId id="362" r:id="rId5"/>
    <p:sldId id="434" r:id="rId6"/>
    <p:sldId id="435" r:id="rId7"/>
    <p:sldId id="436" r:id="rId8"/>
    <p:sldId id="433" r:id="rId9"/>
    <p:sldId id="298" r:id="rId10"/>
    <p:sldId id="421" r:id="rId11"/>
    <p:sldId id="431" r:id="rId12"/>
    <p:sldId id="437" r:id="rId13"/>
    <p:sldId id="438" r:id="rId14"/>
    <p:sldId id="439" r:id="rId15"/>
    <p:sldId id="440" r:id="rId16"/>
    <p:sldId id="441" r:id="rId17"/>
    <p:sldId id="381" r:id="rId18"/>
    <p:sldId id="432" r:id="rId19"/>
    <p:sldId id="443" r:id="rId20"/>
    <p:sldId id="442" r:id="rId21"/>
    <p:sldId id="446" r:id="rId22"/>
    <p:sldId id="447" r:id="rId23"/>
    <p:sldId id="448" r:id="rId24"/>
    <p:sldId id="449" r:id="rId25"/>
    <p:sldId id="450" r:id="rId26"/>
    <p:sldId id="425" r:id="rId27"/>
    <p:sldId id="426" r:id="rId28"/>
    <p:sldId id="452" r:id="rId29"/>
    <p:sldId id="427" r:id="rId30"/>
    <p:sldId id="419" r:id="rId31"/>
    <p:sldId id="455" r:id="rId32"/>
    <p:sldId id="429" r:id="rId33"/>
    <p:sldId id="457" r:id="rId34"/>
    <p:sldId id="458" r:id="rId35"/>
    <p:sldId id="343" r:id="rId36"/>
    <p:sldId id="349" r:id="rId37"/>
    <p:sldId id="423" r:id="rId38"/>
    <p:sldId id="356" r:id="rId39"/>
    <p:sldId id="459" r:id="rId40"/>
    <p:sldId id="359" r:id="rId41"/>
    <p:sldId id="460" r:id="rId42"/>
    <p:sldId id="344" r:id="rId43"/>
    <p:sldId id="347" r:id="rId44"/>
    <p:sldId id="369" r:id="rId45"/>
    <p:sldId id="375" r:id="rId46"/>
    <p:sldId id="376" r:id="rId47"/>
    <p:sldId id="416" r:id="rId48"/>
    <p:sldId id="417" r:id="rId49"/>
    <p:sldId id="35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47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2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://www.cpc.unc.edu/projects/chin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cern/science/physics/dark-matte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10" Type="http://schemas.openxmlformats.org/officeDocument/2006/relationships/image" Target="../media/image38.jpeg"/><Relationship Id="rId4" Type="http://schemas.openxmlformats.org/officeDocument/2006/relationships/image" Target="../media/image32.tiff"/><Relationship Id="rId9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jpe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png"/><Relationship Id="rId9" Type="http://schemas.openxmlformats.org/officeDocument/2006/relationships/image" Target="../media/image49.jpeg"/><Relationship Id="rId1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873" y="500942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Linking human phenotype and microbial community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05247" y="3526882"/>
            <a:ext cx="9144000" cy="1655762"/>
          </a:xfrm>
        </p:spPr>
        <p:txBody>
          <a:bodyPr/>
          <a:lstStyle/>
          <a:p>
            <a:pPr>
              <a:spcBef>
                <a:spcPts val="96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Department of Bioinformatics and Genomics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UNC Charlotte</a:t>
            </a:r>
          </a:p>
          <a:p>
            <a:pPr>
              <a:spcBef>
                <a:spcPts val="96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8" y="291927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0515" y="6424222"/>
            <a:ext cx="664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11777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256148-81E9-426A-AC03-6617194A710B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D123A8-6F45-4C58-B9A8-1A3FE6A46684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2" name="Picture 2" descr="Melanie Spencer">
            <a:extLst>
              <a:ext uri="{FF2B5EF4-FFF2-40B4-BE49-F238E27FC236}">
                <a16:creationId xmlns:a16="http://schemas.microsoft.com/office/drawing/2014/main" id="{11B30E3E-69DB-48FC-A52B-31724E03F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2D344-3756-4F0C-9BBB-0444E65E4C05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14" name="Picture 4" descr="TODO">
            <a:extLst>
              <a:ext uri="{FF2B5EF4-FFF2-40B4-BE49-F238E27FC236}">
                <a16:creationId xmlns:a16="http://schemas.microsoft.com/office/drawing/2014/main" id="{1A73D6C2-E2E4-4E6D-A93D-ACB4FA8A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BC6A41-826D-4360-B057-A9DF3D03EBA1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45341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C1E66F-606E-4286-9A18-E5EA8F20DDF0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2FF821-5EE2-4539-B132-2FB0B1778A3B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319410A9-2AAA-4EA7-8614-DC70E891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CCFCDD-7DF6-4F00-B0E8-AB99B255FF2D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DB3A8462-39F6-4DFB-9627-8711AA07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F0BCF5-1948-4D6C-9587-C6A858F5E89A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4AF24-D91D-4F23-B601-0C331C596C9F}"/>
              </a:ext>
            </a:extLst>
          </p:cNvPr>
          <p:cNvSpPr txBox="1"/>
          <p:nvPr/>
        </p:nvSpPr>
        <p:spPr>
          <a:xfrm>
            <a:off x="1080654" y="926275"/>
            <a:ext cx="882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</p:spTree>
    <p:extLst>
      <p:ext uri="{BB962C8B-B14F-4D97-AF65-F5344CB8AC3E}">
        <p14:creationId xmlns:p14="http://schemas.microsoft.com/office/powerpoint/2010/main" val="382017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73C76-CA08-47A8-8CB1-51CE64D3498E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E0845B-0482-40D8-8E47-85F135F1E0F1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38774766-B5C9-45AA-92FB-0BA82744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EBBC3-1EAC-4125-97D1-72E05F52209B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5235C098-C69A-4365-AF68-643E09218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878AC-F14E-4380-9E45-047BF29E0DC7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6DD39-718F-45FA-B646-BFDE71274133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76201-21A2-4D88-BB24-A85057B396B3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F7BB65-117A-4175-9731-4CCD503049E9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1830260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1FA6E5-3039-4595-B619-376C5284D55B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E41E2-9C3D-4FB2-BDA8-8CA668650648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C3B8208B-956A-40F1-A048-1E674BE4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8DD504-7A74-4356-9355-9CE872A5E0EF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7AB29B54-86CB-4E2C-A904-6824FB49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BBC0F-EB34-4CED-ADDC-7E75CD948BF1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C3857-AAE8-4FE4-8E2F-F2177ACE1516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8BE041-DCA4-4BF7-AAE1-49F0F8CA4ACB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3776E3-373F-4721-8731-F24AEB4361A6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9A83F0-5426-4C5E-A979-B3164684871C}"/>
              </a:ext>
            </a:extLst>
          </p:cNvPr>
          <p:cNvCxnSpPr/>
          <p:nvPr/>
        </p:nvCxnSpPr>
        <p:spPr>
          <a:xfrm>
            <a:off x="5104412" y="2479966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F8BCC9-41FF-443B-9A79-680BFA15517D}"/>
              </a:ext>
            </a:extLst>
          </p:cNvPr>
          <p:cNvSpPr txBox="1"/>
          <p:nvPr/>
        </p:nvSpPr>
        <p:spPr>
          <a:xfrm>
            <a:off x="2802576" y="300445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of taxa; generation of counts table</a:t>
            </a:r>
          </a:p>
        </p:txBody>
      </p:sp>
    </p:spTree>
    <p:extLst>
      <p:ext uri="{BB962C8B-B14F-4D97-AF65-F5344CB8AC3E}">
        <p14:creationId xmlns:p14="http://schemas.microsoft.com/office/powerpoint/2010/main" val="3718894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4D5D-D15E-4B8A-9DB3-EDAF7CE7549A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311C5-ADDC-4056-84FB-E02D38315FBA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ADE980C7-4FF1-48D5-8E41-3A1208CC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9437D-D887-4826-831C-D3BB8C0FAAE1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D4966F65-C820-407D-BFCA-FB25BB62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35529-D43C-410A-A719-5CA910D97ABE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57186-FFA0-4FDE-9704-3CBDB29A36D6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A8B872-EA38-48B5-98D4-F0E5ECABA976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2D0DA0-8296-41AC-8161-F21A25750E3E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29994B-0A38-4FC6-8C5E-7990CE450F9E}"/>
              </a:ext>
            </a:extLst>
          </p:cNvPr>
          <p:cNvCxnSpPr/>
          <p:nvPr/>
        </p:nvCxnSpPr>
        <p:spPr>
          <a:xfrm>
            <a:off x="5104412" y="2479966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FC128D-04EC-4620-B64E-14D60C057F67}"/>
              </a:ext>
            </a:extLst>
          </p:cNvPr>
          <p:cNvSpPr txBox="1"/>
          <p:nvPr/>
        </p:nvSpPr>
        <p:spPr>
          <a:xfrm>
            <a:off x="2802576" y="300445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of taxa; generation of counts table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F7C18-E859-4AD6-A02E-854909C61832}"/>
              </a:ext>
            </a:extLst>
          </p:cNvPr>
          <p:cNvCxnSpPr>
            <a:cxnSpLocks/>
          </p:cNvCxnSpPr>
          <p:nvPr/>
        </p:nvCxnSpPr>
        <p:spPr>
          <a:xfrm>
            <a:off x="5104412" y="3526971"/>
            <a:ext cx="2863931" cy="39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>
            <a:extLst>
              <a:ext uri="{FF2B5EF4-FFF2-40B4-BE49-F238E27FC236}">
                <a16:creationId xmlns:a16="http://schemas.microsoft.com/office/drawing/2014/main" id="{14623292-6132-41EC-8E07-B649313A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4395" y="2704347"/>
            <a:ext cx="3319668" cy="2352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622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803914"/>
            <a:ext cx="11483585" cy="3388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09437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6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29DF-D607-47C8-83D6-5C362451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22" y="1755199"/>
            <a:ext cx="9803375" cy="1759898"/>
          </a:xfrm>
          <a:prstGeom prst="rect">
            <a:avLst/>
          </a:prstGeom>
        </p:spPr>
      </p:pic>
      <p:pic>
        <p:nvPicPr>
          <p:cNvPr id="1026" name="Picture 2" descr="Image result for tip o'neill">
            <a:extLst>
              <a:ext uri="{FF2B5EF4-FFF2-40B4-BE49-F238E27FC236}">
                <a16:creationId xmlns:a16="http://schemas.microsoft.com/office/drawing/2014/main" id="{6F3ED231-AC13-418D-B1A9-E377F2C2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313" y="3568535"/>
            <a:ext cx="190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Consulting: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Second Genome </a:t>
            </a:r>
          </a:p>
          <a:p>
            <a:pPr marL="0" indent="0">
              <a:buNone/>
            </a:pPr>
            <a:r>
              <a:rPr lang="en-US" dirty="0"/>
              <a:t>	Salix Corporation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NKarta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Gelesis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9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60631-3B86-4066-9277-9B625B318171}"/>
              </a:ext>
            </a:extLst>
          </p:cNvPr>
          <p:cNvSpPr txBox="1"/>
          <p:nvPr/>
        </p:nvSpPr>
        <p:spPr>
          <a:xfrm>
            <a:off x="521918" y="1279741"/>
            <a:ext cx="10671511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and important interactions with the host are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not globally conserved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7CF6D-706C-450F-B3EA-A6FBCAC4FB31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D00F0-6B36-4FFE-9010-F92845CBA856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7D19-97C5-4D10-97DD-32BDB19D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92335679-F956-49F8-8558-47DB5D85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461-E679-41C7-A6B3-583A7980B384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759-0D59-48B8-8F5B-6977E51F779D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273483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3A6B-0C9E-42C4-B2E3-25E55C667A53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C4A8-27D1-44C5-A2EC-499D50978DF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13E-22F7-4BD7-AAEB-3BB84579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F8D0889-60F3-4DFA-BD65-0CE1803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418FF-5A8E-475B-AE43-23B41A394D0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45968-C770-4CEB-9BC9-2A067939B5B5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E493-47C7-44E4-A038-1063A4DC9B5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2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E067-3155-4F2F-AB32-6F43DB3892F1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A937-5C3A-495E-BFD8-9D869A82CFF4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4C2EE-A527-4B39-B508-F39DC9B8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BD04235-439E-4CE4-BB5F-C22FF7A9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B1DC-C1D3-4F97-8D6B-7E003B044ABF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D156E-ED00-4AB8-8E58-97354173F957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FAFE6-5494-47B0-860C-5C509113A9F7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EF1471-7B32-4F63-8B8A-304E6CBE94BF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F48A4-EE2E-4B6C-9804-30A11B88DD04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</p:spTree>
    <p:extLst>
      <p:ext uri="{BB962C8B-B14F-4D97-AF65-F5344CB8AC3E}">
        <p14:creationId xmlns:p14="http://schemas.microsoft.com/office/powerpoint/2010/main" val="518105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19297-8DE2-4A18-AFD5-4EE4581E473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FBADF-54A5-4D66-898B-C9FC383A0D3D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51E4-F75A-45E1-91CB-026FC5EA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A5A84AA4-7F3E-407E-ACCC-2EEF013C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A7ED-D1C1-451B-8DA3-3666A96B975F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494AB-DAB3-46A9-A893-8B751D253E0D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B87F8-C8DA-481A-9B7D-D7E8D7B7045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4773D-415F-4639-90DB-6AFA2336A302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31577D-7C4C-4894-B07B-F9BD0F951E5A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98C20-14AA-439C-9F47-0D5C89C9E774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99EBC-8BD0-4AFA-BCF8-7C245010848B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</p:spTree>
    <p:extLst>
      <p:ext uri="{BB962C8B-B14F-4D97-AF65-F5344CB8AC3E}">
        <p14:creationId xmlns:p14="http://schemas.microsoft.com/office/powerpoint/2010/main" val="2337799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07EE2-3027-44EA-A197-7B31AE19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92" y="4057280"/>
            <a:ext cx="6299819" cy="19989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4461166" y="3404263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80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E22E7-9DDE-43CE-810B-304B2EEC6F30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FB2B6-4227-4A9D-A97B-237C56ED0558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332" y="3765019"/>
            <a:ext cx="7047619" cy="3060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102245" y="4648259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4461166" y="3404263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D8441-0089-498C-8E91-449F86CB31D7}"/>
              </a:ext>
            </a:extLst>
          </p:cNvPr>
          <p:cNvSpPr txBox="1"/>
          <p:nvPr/>
        </p:nvSpPr>
        <p:spPr>
          <a:xfrm>
            <a:off x="2276103" y="4057405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microbiome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subject phenotype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8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2660073" y="577734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51" y="1602095"/>
            <a:ext cx="5953841" cy="4258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558143" y="2496498"/>
            <a:ext cx="461665" cy="198169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403762" y="306161"/>
            <a:ext cx="1158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436323"/>
            <a:ext cx="4507308" cy="6064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897333"/>
            <a:ext cx="3693945" cy="489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3771" y="0"/>
            <a:ext cx="965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727201" y="76200"/>
            <a:ext cx="1101344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Replicability </a:t>
            </a:r>
            <a:r>
              <a:rPr lang="en-US" sz="2667" dirty="0">
                <a:solidFill>
                  <a:srgbClr val="FF0000"/>
                </a:solidFill>
              </a:rPr>
              <a:t>across studies </a:t>
            </a:r>
            <a:r>
              <a:rPr lang="en-US" sz="2667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9" y="1092200"/>
            <a:ext cx="106426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5969001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Sze and </a:t>
            </a:r>
            <a:r>
              <a:rPr lang="en-US" sz="2400" dirty="0" err="1"/>
              <a:t>Schloss</a:t>
            </a:r>
            <a:r>
              <a:rPr lang="en-US" sz="2400" dirty="0"/>
              <a:t> - </a:t>
            </a:r>
            <a:r>
              <a:rPr lang="en-US" sz="2400" b="1" dirty="0"/>
              <a:t>Looking for a Signal in the Noise: Revisiting Obesity and the Microbiome</a:t>
            </a:r>
            <a:r>
              <a:rPr lang="en-US" sz="2400" dirty="0"/>
              <a:t>– </a:t>
            </a:r>
            <a:r>
              <a:rPr lang="en-US" sz="2400" dirty="0" err="1"/>
              <a:t>mbio</a:t>
            </a:r>
            <a:r>
              <a:rPr lang="en-US" sz="2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686031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D886-4583-46F6-B3AA-C3BB7E0CF303}"/>
              </a:ext>
            </a:extLst>
          </p:cNvPr>
          <p:cNvSpPr/>
          <p:nvPr/>
        </p:nvSpPr>
        <p:spPr>
          <a:xfrm>
            <a:off x="945716" y="55748"/>
            <a:ext cx="113715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unexplained variance can always be attributable to “dark matter”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6D382-D8E1-4F2D-A4D9-C4C2B5BE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" y="1741544"/>
            <a:ext cx="12192000" cy="23101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2DB5AD-3EBD-4CB5-B50D-FDAD5EE576BE}"/>
              </a:ext>
            </a:extLst>
          </p:cNvPr>
          <p:cNvSpPr/>
          <p:nvPr/>
        </p:nvSpPr>
        <p:spPr>
          <a:xfrm>
            <a:off x="6357619" y="6281896"/>
            <a:ext cx="4675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https://home.cern/science/physics/dark-matter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51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30607" y="372035"/>
            <a:ext cx="8698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Metagenomic variability beyond bacteria is largely un-explored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There is no shortage of biological “dark matter”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D79C-4B34-4DD7-AFEC-F948B767C307}"/>
              </a:ext>
            </a:extLst>
          </p:cNvPr>
          <p:cNvGrpSpPr/>
          <p:nvPr/>
        </p:nvGrpSpPr>
        <p:grpSpPr>
          <a:xfrm>
            <a:off x="9250877" y="4212149"/>
            <a:ext cx="2783503" cy="2402682"/>
            <a:chOff x="9099404" y="3273999"/>
            <a:chExt cx="3089356" cy="26666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5F47F3-E8C2-4263-922F-6A6F365A4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415AE4-C714-4998-A246-065CC888C918}"/>
                </a:ext>
              </a:extLst>
            </p:cNvPr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2" descr="gordon-larsen_penny_2011">
              <a:extLst>
                <a:ext uri="{FF2B5EF4-FFF2-40B4-BE49-F238E27FC236}">
                  <a16:creationId xmlns:a16="http://schemas.microsoft.com/office/drawing/2014/main" id="{64898662-5AFF-4FC5-BC57-236CD387D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B91D2-5670-427C-9014-690B311A808C}"/>
                </a:ext>
              </a:extLst>
            </p:cNvPr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788FB31-F501-4113-AE8D-E1D21E86F1B5}"/>
              </a:ext>
            </a:extLst>
          </p:cNvPr>
          <p:cNvSpPr/>
          <p:nvPr/>
        </p:nvSpPr>
        <p:spPr>
          <a:xfrm>
            <a:off x="106471" y="6294131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antibiotic resistance genes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</p:spTree>
    <p:extLst>
      <p:ext uri="{BB962C8B-B14F-4D97-AF65-F5344CB8AC3E}">
        <p14:creationId xmlns:p14="http://schemas.microsoft.com/office/powerpoint/2010/main" val="2605927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094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(increase sample size in humans)</a:t>
            </a:r>
          </a:p>
        </p:txBody>
      </p:sp>
    </p:spTree>
    <p:extLst>
      <p:ext uri="{BB962C8B-B14F-4D97-AF65-F5344CB8AC3E}">
        <p14:creationId xmlns:p14="http://schemas.microsoft.com/office/powerpoint/2010/main" val="3711429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70305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6"/>
            <a:ext cx="0" cy="638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502620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372885" y="1002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Every analysis will need to be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352529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1822C6-76FB-4DDB-B89C-A9FFF0843A5E}"/>
              </a:ext>
            </a:extLst>
          </p:cNvPr>
          <p:cNvSpPr txBox="1"/>
          <p:nvPr/>
        </p:nvSpPr>
        <p:spPr>
          <a:xfrm>
            <a:off x="3282063" y="3132117"/>
            <a:ext cx="1000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ping-pong ball assumption)</a:t>
            </a:r>
            <a:endParaRPr lang="en-US" sz="240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A5CD78B-2F06-451A-A53A-58E841DC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15" y="3620002"/>
            <a:ext cx="2740349" cy="27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6754FA-B75C-4F2B-A92B-037669036178}"/>
              </a:ext>
            </a:extLst>
          </p:cNvPr>
          <p:cNvSpPr/>
          <p:nvPr/>
        </p:nvSpPr>
        <p:spPr>
          <a:xfrm>
            <a:off x="1557403" y="650497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https://www.dhgate.com/store/product/100pcs-lot-3-star-40mm-2-8g-table-tennis/398958168.html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9CC21-7F65-432B-A259-BF2AC9622778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A19E1-5071-40A3-A0BB-41D50CF1AFFC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</p:spTree>
    <p:extLst>
      <p:ext uri="{BB962C8B-B14F-4D97-AF65-F5344CB8AC3E}">
        <p14:creationId xmlns:p14="http://schemas.microsoft.com/office/powerpoint/2010/main" val="633997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Brown </a:t>
            </a:r>
            <a:r>
              <a:rPr lang="en-US" dirty="0" err="1"/>
              <a:t>Tsilimigras</a:t>
            </a:r>
            <a:endParaRPr lang="en-US" dirty="0"/>
          </a:p>
          <a:p>
            <a:r>
              <a:rPr lang="en-US" dirty="0"/>
              <a:t>UNC Charlotte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6" y="5181536"/>
            <a:ext cx="1774040" cy="1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73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(increase sample size in humans)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(study mechanism in animals)</a:t>
            </a:r>
          </a:p>
        </p:txBody>
      </p:sp>
    </p:spTree>
    <p:extLst>
      <p:ext uri="{BB962C8B-B14F-4D97-AF65-F5344CB8AC3E}">
        <p14:creationId xmlns:p14="http://schemas.microsoft.com/office/powerpoint/2010/main" val="3080313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936" y="879903"/>
            <a:ext cx="9271553" cy="5689997"/>
            <a:chOff x="676405" y="203499"/>
            <a:chExt cx="10451952" cy="64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0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7" y="3735778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1" y="5659322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8"/>
              <a:ext cx="2265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69" y="3917935"/>
              <a:ext cx="23840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9" y="5813210"/>
              <a:ext cx="2011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3"/>
              <a:ext cx="1492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</p:spTree>
    <p:extLst>
      <p:ext uri="{BB962C8B-B14F-4D97-AF65-F5344CB8AC3E}">
        <p14:creationId xmlns:p14="http://schemas.microsoft.com/office/powerpoint/2010/main" val="3548601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040641B-F105-4365-BA68-1E9B1963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80FC62C-F6F9-4994-8035-865AB5C5D2BC}"/>
              </a:ext>
            </a:extLst>
          </p:cNvPr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44" name="Picture 2" descr="https://www.med.unc.edu/gi/faculty-physicians/ian-carroll-phd-2/@@images/97cc6ac6-5c70-49de-8f42-00f6924a66fc.jpeg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BFE00-D5DE-4761-BA3E-AFE39D56EFEE}"/>
              </a:ext>
            </a:extLst>
          </p:cNvPr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E923FA0-92BC-48A7-9746-181F6E07F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41" y="1576768"/>
            <a:ext cx="3865977" cy="360749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F2553-8539-4C7E-962F-3A15DE418F29}"/>
              </a:ext>
            </a:extLst>
          </p:cNvPr>
          <p:cNvSpPr txBox="1"/>
          <p:nvPr/>
        </p:nvSpPr>
        <p:spPr>
          <a:xfrm>
            <a:off x="2076553" y="105844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to slurry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C2478E4-E749-4D6D-9C41-DB3443BB7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215" y="1427312"/>
            <a:ext cx="4035120" cy="37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54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5369" y="-3545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3" y="1315231"/>
            <a:ext cx="6919229" cy="5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>
                <a:latin typeface="Arial"/>
                <a:cs typeface="Arial"/>
              </a:rPr>
              <a:t>McCafferty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animal studies)   </a:t>
            </a:r>
          </a:p>
        </p:txBody>
      </p:sp>
    </p:spTree>
    <p:extLst>
      <p:ext uri="{BB962C8B-B14F-4D97-AF65-F5344CB8AC3E}">
        <p14:creationId xmlns:p14="http://schemas.microsoft.com/office/powerpoint/2010/main" val="1622538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B6840D-0606-41BB-9A29-81BB37348D51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E0D87-697E-44AA-894B-3A4CD25CA255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D7928-3582-40FD-A832-86301A3A840C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999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076960" y="76200"/>
            <a:ext cx="110134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Obesity appeared to be a phenotype </a:t>
            </a:r>
            <a:r>
              <a:rPr lang="en-US" sz="2133" dirty="0">
                <a:solidFill>
                  <a:srgbClr val="FF0000"/>
                </a:solidFill>
              </a:rPr>
              <a:t>transferable</a:t>
            </a:r>
            <a:r>
              <a:rPr lang="en-US" sz="2133" dirty="0"/>
              <a:t> through the microbiota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5755960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Turnbaugh et al - An obesity-associated gut microbiome with increased capacity for energy harvest – Nature, 2006  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747403"/>
            <a:ext cx="2934464" cy="51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7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98601"/>
            <a:ext cx="9829800" cy="41112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000" y="5739618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Ridaura</a:t>
            </a:r>
            <a:r>
              <a:rPr lang="en-US" sz="2400" dirty="0"/>
              <a:t> et al - </a:t>
            </a:r>
            <a:r>
              <a:rPr lang="en-US" sz="2400" b="1" dirty="0"/>
              <a:t>Gut Microbiota from Twins Discordant for Obesity Modulate Metabolism in Mice</a:t>
            </a:r>
            <a:r>
              <a:rPr lang="en-US" sz="2400" dirty="0"/>
              <a:t> – Science, 2013</a:t>
            </a:r>
          </a:p>
        </p:txBody>
      </p:sp>
    </p:spTree>
    <p:extLst>
      <p:ext uri="{BB962C8B-B14F-4D97-AF65-F5344CB8AC3E}">
        <p14:creationId xmlns:p14="http://schemas.microsoft.com/office/powerpoint/2010/main" val="4038687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07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1748754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660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64477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141153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871" y="3922733"/>
            <a:ext cx="6096000" cy="20737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4321479" y="4594978"/>
            <a:ext cx="1121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3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2537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2559</Words>
  <Application>Microsoft Office PowerPoint</Application>
  <PresentationFormat>Widescreen</PresentationFormat>
  <Paragraphs>424</Paragraphs>
  <Slides>49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Open Sans</vt:lpstr>
      <vt:lpstr>Office Theme</vt:lpstr>
      <vt:lpstr>Linking human phenotype and microbial community structure</vt:lpstr>
      <vt:lpstr>Disclosures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Fodor, Anthony</cp:lastModifiedBy>
  <cp:revision>352</cp:revision>
  <dcterms:created xsi:type="dcterms:W3CDTF">2018-02-08T19:54:19Z</dcterms:created>
  <dcterms:modified xsi:type="dcterms:W3CDTF">2019-04-29T18:07:59Z</dcterms:modified>
</cp:coreProperties>
</file>